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23040975" cy="14401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 snapToObjects="1">
      <p:cViewPr varScale="1">
        <p:scale>
          <a:sx n="51" d="100"/>
          <a:sy n="51" d="100"/>
        </p:scale>
        <p:origin x="121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122" y="2356962"/>
            <a:ext cx="17280731" cy="5013960"/>
          </a:xfrm>
        </p:spPr>
        <p:txBody>
          <a:bodyPr anchor="b"/>
          <a:lstStyle>
            <a:lvl1pPr algn="ctr">
              <a:defRPr sz="95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122" y="7564280"/>
            <a:ext cx="17280731" cy="3477100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474" indent="0" algn="ctr">
              <a:buNone/>
              <a:defRPr sz="3200"/>
            </a:lvl2pPr>
            <a:lvl3pPr marL="1462949" indent="0" algn="ctr">
              <a:buNone/>
              <a:defRPr sz="2880"/>
            </a:lvl3pPr>
            <a:lvl4pPr marL="2194423" indent="0" algn="ctr">
              <a:buNone/>
              <a:defRPr sz="2560"/>
            </a:lvl4pPr>
            <a:lvl5pPr marL="2925897" indent="0" algn="ctr">
              <a:buNone/>
              <a:defRPr sz="2560"/>
            </a:lvl5pPr>
            <a:lvl6pPr marL="3657371" indent="0" algn="ctr">
              <a:buNone/>
              <a:defRPr sz="2560"/>
            </a:lvl6pPr>
            <a:lvl7pPr marL="4388846" indent="0" algn="ctr">
              <a:buNone/>
              <a:defRPr sz="2560"/>
            </a:lvl7pPr>
            <a:lvl8pPr marL="5120320" indent="0" algn="ctr">
              <a:buNone/>
              <a:defRPr sz="2560"/>
            </a:lvl8pPr>
            <a:lvl9pPr marL="5851794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6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2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88698" y="766762"/>
            <a:ext cx="4968210" cy="122048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4067" y="766762"/>
            <a:ext cx="14616619" cy="122048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0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6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066" y="3590451"/>
            <a:ext cx="19872841" cy="5990748"/>
          </a:xfrm>
        </p:spPr>
        <p:txBody>
          <a:bodyPr anchor="b"/>
          <a:lstStyle>
            <a:lvl1pPr>
              <a:defRPr sz="95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2066" y="9637873"/>
            <a:ext cx="19872841" cy="3150393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1pPr>
            <a:lvl2pPr marL="73147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2949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423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589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371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8846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3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1794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5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4067" y="3833812"/>
            <a:ext cx="9792414" cy="91378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64494" y="3833812"/>
            <a:ext cx="9792414" cy="91378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9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068" y="766764"/>
            <a:ext cx="19872841" cy="27836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7069" y="3530442"/>
            <a:ext cx="9747412" cy="1730215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474" indent="0">
              <a:buNone/>
              <a:defRPr sz="3200" b="1"/>
            </a:lvl2pPr>
            <a:lvl3pPr marL="1462949" indent="0">
              <a:buNone/>
              <a:defRPr sz="2880" b="1"/>
            </a:lvl3pPr>
            <a:lvl4pPr marL="2194423" indent="0">
              <a:buNone/>
              <a:defRPr sz="2560" b="1"/>
            </a:lvl4pPr>
            <a:lvl5pPr marL="2925897" indent="0">
              <a:buNone/>
              <a:defRPr sz="2560" b="1"/>
            </a:lvl5pPr>
            <a:lvl6pPr marL="3657371" indent="0">
              <a:buNone/>
              <a:defRPr sz="2560" b="1"/>
            </a:lvl6pPr>
            <a:lvl7pPr marL="4388846" indent="0">
              <a:buNone/>
              <a:defRPr sz="2560" b="1"/>
            </a:lvl7pPr>
            <a:lvl8pPr marL="5120320" indent="0">
              <a:buNone/>
              <a:defRPr sz="2560" b="1"/>
            </a:lvl8pPr>
            <a:lvl9pPr marL="5851794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7069" y="5260657"/>
            <a:ext cx="9747412" cy="7737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64494" y="3530442"/>
            <a:ext cx="9795415" cy="1730215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474" indent="0">
              <a:buNone/>
              <a:defRPr sz="3200" b="1"/>
            </a:lvl2pPr>
            <a:lvl3pPr marL="1462949" indent="0">
              <a:buNone/>
              <a:defRPr sz="2880" b="1"/>
            </a:lvl3pPr>
            <a:lvl4pPr marL="2194423" indent="0">
              <a:buNone/>
              <a:defRPr sz="2560" b="1"/>
            </a:lvl4pPr>
            <a:lvl5pPr marL="2925897" indent="0">
              <a:buNone/>
              <a:defRPr sz="2560" b="1"/>
            </a:lvl5pPr>
            <a:lvl6pPr marL="3657371" indent="0">
              <a:buNone/>
              <a:defRPr sz="2560" b="1"/>
            </a:lvl6pPr>
            <a:lvl7pPr marL="4388846" indent="0">
              <a:buNone/>
              <a:defRPr sz="2560" b="1"/>
            </a:lvl7pPr>
            <a:lvl8pPr marL="5120320" indent="0">
              <a:buNone/>
              <a:defRPr sz="2560" b="1"/>
            </a:lvl8pPr>
            <a:lvl9pPr marL="5851794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64494" y="5260657"/>
            <a:ext cx="9795415" cy="7737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2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9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0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069" y="960120"/>
            <a:ext cx="7431314" cy="33604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5415" y="2073593"/>
            <a:ext cx="11664494" cy="10234613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7069" y="4320540"/>
            <a:ext cx="7431314" cy="8004335"/>
          </a:xfrm>
        </p:spPr>
        <p:txBody>
          <a:bodyPr/>
          <a:lstStyle>
            <a:lvl1pPr marL="0" indent="0">
              <a:buNone/>
              <a:defRPr sz="2560"/>
            </a:lvl1pPr>
            <a:lvl2pPr marL="731474" indent="0">
              <a:buNone/>
              <a:defRPr sz="2240"/>
            </a:lvl2pPr>
            <a:lvl3pPr marL="1462949" indent="0">
              <a:buNone/>
              <a:defRPr sz="1920"/>
            </a:lvl3pPr>
            <a:lvl4pPr marL="2194423" indent="0">
              <a:buNone/>
              <a:defRPr sz="1600"/>
            </a:lvl4pPr>
            <a:lvl5pPr marL="2925897" indent="0">
              <a:buNone/>
              <a:defRPr sz="1600"/>
            </a:lvl5pPr>
            <a:lvl6pPr marL="3657371" indent="0">
              <a:buNone/>
              <a:defRPr sz="1600"/>
            </a:lvl6pPr>
            <a:lvl7pPr marL="4388846" indent="0">
              <a:buNone/>
              <a:defRPr sz="1600"/>
            </a:lvl7pPr>
            <a:lvl8pPr marL="5120320" indent="0">
              <a:buNone/>
              <a:defRPr sz="1600"/>
            </a:lvl8pPr>
            <a:lvl9pPr marL="5851794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7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069" y="960120"/>
            <a:ext cx="7431314" cy="33604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95415" y="2073593"/>
            <a:ext cx="11664494" cy="10234613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474" indent="0">
              <a:buNone/>
              <a:defRPr sz="4480"/>
            </a:lvl2pPr>
            <a:lvl3pPr marL="1462949" indent="0">
              <a:buNone/>
              <a:defRPr sz="3840"/>
            </a:lvl3pPr>
            <a:lvl4pPr marL="2194423" indent="0">
              <a:buNone/>
              <a:defRPr sz="3200"/>
            </a:lvl4pPr>
            <a:lvl5pPr marL="2925897" indent="0">
              <a:buNone/>
              <a:defRPr sz="3200"/>
            </a:lvl5pPr>
            <a:lvl6pPr marL="3657371" indent="0">
              <a:buNone/>
              <a:defRPr sz="3200"/>
            </a:lvl6pPr>
            <a:lvl7pPr marL="4388846" indent="0">
              <a:buNone/>
              <a:defRPr sz="3200"/>
            </a:lvl7pPr>
            <a:lvl8pPr marL="5120320" indent="0">
              <a:buNone/>
              <a:defRPr sz="3200"/>
            </a:lvl8pPr>
            <a:lvl9pPr marL="5851794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7069" y="4320540"/>
            <a:ext cx="7431314" cy="8004335"/>
          </a:xfrm>
        </p:spPr>
        <p:txBody>
          <a:bodyPr/>
          <a:lstStyle>
            <a:lvl1pPr marL="0" indent="0">
              <a:buNone/>
              <a:defRPr sz="2560"/>
            </a:lvl1pPr>
            <a:lvl2pPr marL="731474" indent="0">
              <a:buNone/>
              <a:defRPr sz="2240"/>
            </a:lvl2pPr>
            <a:lvl3pPr marL="1462949" indent="0">
              <a:buNone/>
              <a:defRPr sz="1920"/>
            </a:lvl3pPr>
            <a:lvl4pPr marL="2194423" indent="0">
              <a:buNone/>
              <a:defRPr sz="1600"/>
            </a:lvl4pPr>
            <a:lvl5pPr marL="2925897" indent="0">
              <a:buNone/>
              <a:defRPr sz="1600"/>
            </a:lvl5pPr>
            <a:lvl6pPr marL="3657371" indent="0">
              <a:buNone/>
              <a:defRPr sz="1600"/>
            </a:lvl6pPr>
            <a:lvl7pPr marL="4388846" indent="0">
              <a:buNone/>
              <a:defRPr sz="1600"/>
            </a:lvl7pPr>
            <a:lvl8pPr marL="5120320" indent="0">
              <a:buNone/>
              <a:defRPr sz="1600"/>
            </a:lvl8pPr>
            <a:lvl9pPr marL="5851794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7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4067" y="766764"/>
            <a:ext cx="19872841" cy="2783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067" y="3833812"/>
            <a:ext cx="19872841" cy="9137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84067" y="13348336"/>
            <a:ext cx="5184219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32323" y="13348336"/>
            <a:ext cx="7776329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72689" y="13348336"/>
            <a:ext cx="5184219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4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80E06B-8D9E-4B16-A4CF-E907F4780F5F}"/>
              </a:ext>
            </a:extLst>
          </p:cNvPr>
          <p:cNvSpPr/>
          <p:nvPr/>
        </p:nvSpPr>
        <p:spPr>
          <a:xfrm>
            <a:off x="8979" y="-7647"/>
            <a:ext cx="23040811" cy="1902124"/>
          </a:xfrm>
          <a:prstGeom prst="rect">
            <a:avLst/>
          </a:prstGeom>
          <a:solidFill>
            <a:srgbClr val="0020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3F80897D-90DD-4877-9AF6-8762182D6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7376" y="315774"/>
            <a:ext cx="1656569" cy="12705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2780CFF-81FC-47D2-8670-2BF6AABD380F}"/>
              </a:ext>
            </a:extLst>
          </p:cNvPr>
          <p:cNvSpPr txBox="1"/>
          <p:nvPr/>
        </p:nvSpPr>
        <p:spPr>
          <a:xfrm>
            <a:off x="-5712" y="1348414"/>
            <a:ext cx="23036167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600" baseline="30000">
                <a:solidFill>
                  <a:schemeClr val="bg1"/>
                </a:solidFill>
                <a:cs typeface="Calibri"/>
              </a:rPr>
              <a:t>1</a:t>
            </a:r>
            <a:r>
              <a:rPr lang="en-US" sz="2600">
                <a:solidFill>
                  <a:schemeClr val="bg1"/>
                </a:solidFill>
                <a:cs typeface="Calibri"/>
              </a:rPr>
              <a:t>Author Affiliation, </a:t>
            </a:r>
            <a:r>
              <a:rPr lang="en-US" sz="2600" baseline="30000">
                <a:solidFill>
                  <a:schemeClr val="bg1"/>
                </a:solidFill>
                <a:cs typeface="Calibri"/>
              </a:rPr>
              <a:t>2</a:t>
            </a:r>
            <a:r>
              <a:rPr lang="en-US" sz="2600">
                <a:solidFill>
                  <a:schemeClr val="bg1"/>
                </a:solidFill>
                <a:cs typeface="Calibri"/>
              </a:rPr>
              <a:t>Author Affiliation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FC0947-85AC-48BE-B631-B17AB6C7D818}"/>
              </a:ext>
            </a:extLst>
          </p:cNvPr>
          <p:cNvSpPr txBox="1"/>
          <p:nvPr/>
        </p:nvSpPr>
        <p:spPr>
          <a:xfrm>
            <a:off x="-6150" y="925721"/>
            <a:ext cx="23036167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>
                <a:solidFill>
                  <a:schemeClr val="bg1"/>
                </a:solidFill>
                <a:cs typeface="Calibri"/>
              </a:rPr>
              <a:t>First Author</a:t>
            </a:r>
            <a:r>
              <a:rPr lang="en-US" sz="3000" baseline="30000">
                <a:solidFill>
                  <a:schemeClr val="bg1"/>
                </a:solidFill>
                <a:cs typeface="Calibri"/>
              </a:rPr>
              <a:t>1</a:t>
            </a:r>
            <a:r>
              <a:rPr lang="en-US" sz="3000">
                <a:solidFill>
                  <a:schemeClr val="bg1"/>
                </a:solidFill>
                <a:cs typeface="Calibri"/>
              </a:rPr>
              <a:t>, Second Author</a:t>
            </a:r>
            <a:r>
              <a:rPr lang="en-US" sz="3000" baseline="30000">
                <a:solidFill>
                  <a:schemeClr val="bg1"/>
                </a:solidFill>
                <a:cs typeface="Calibri"/>
              </a:rPr>
              <a:t>1</a:t>
            </a:r>
            <a:r>
              <a:rPr lang="en-US" sz="3000">
                <a:solidFill>
                  <a:schemeClr val="bg1"/>
                </a:solidFill>
                <a:cs typeface="Calibri"/>
              </a:rPr>
              <a:t>, Third Author</a:t>
            </a:r>
            <a:r>
              <a:rPr lang="en-US" sz="3000" baseline="30000">
                <a:solidFill>
                  <a:schemeClr val="bg1"/>
                </a:solidFill>
                <a:cs typeface="Calibri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3C6630-3F26-45A4-8882-EAB06F3D1523}"/>
              </a:ext>
            </a:extLst>
          </p:cNvPr>
          <p:cNvSpPr txBox="1"/>
          <p:nvPr/>
        </p:nvSpPr>
        <p:spPr>
          <a:xfrm>
            <a:off x="-6588" y="170908"/>
            <a:ext cx="2303616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  <a:cs typeface="Calibri"/>
              </a:rPr>
              <a:t>Title: Keep it Simple, But Reference Your Conclusion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BDC0A7-9845-457B-BB79-1D4CCC35AF3E}"/>
              </a:ext>
            </a:extLst>
          </p:cNvPr>
          <p:cNvSpPr txBox="1"/>
          <p:nvPr/>
        </p:nvSpPr>
        <p:spPr>
          <a:xfrm>
            <a:off x="257954" y="2608411"/>
            <a:ext cx="5793184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>
                <a:latin typeface="Cambria"/>
                <a:ea typeface="+mn-lt"/>
                <a:cs typeface="Calibri" panose="020F0502020204030204"/>
              </a:rPr>
              <a:t>Keep your background information concise and focus on general interest—this is your chance to keep someone reading</a:t>
            </a:r>
          </a:p>
          <a:p>
            <a:pPr marL="457200" indent="-457200">
              <a:buFont typeface="Arial"/>
              <a:buChar char="•"/>
            </a:pPr>
            <a:endParaRPr lang="en-US" sz="2600">
              <a:latin typeface="Cambria"/>
              <a:ea typeface="+mn-lt"/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r>
              <a:rPr lang="en-US" sz="2600">
                <a:latin typeface="Cambria"/>
                <a:ea typeface="+mn-lt"/>
                <a:cs typeface="Calibri" panose="020F0502020204030204"/>
              </a:rPr>
              <a:t>In the poster body, stick to 26 pt font as a minimum. Serif fonts are recommended for body text, and sans serif for headers. Left-justify text.</a:t>
            </a:r>
            <a:endParaRPr lang="en-US"/>
          </a:p>
          <a:p>
            <a:pPr marL="457200" indent="-457200">
              <a:buFont typeface="Arial"/>
              <a:buChar char="•"/>
            </a:pPr>
            <a:endParaRPr lang="en-US" sz="2600">
              <a:latin typeface="Cambria"/>
              <a:ea typeface="+mn-lt"/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endParaRPr lang="en-US" sz="2600">
              <a:latin typeface="Cambria"/>
              <a:ea typeface="+mn-lt"/>
              <a:cs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344187-7E5B-47D5-9EB0-1A58EBA76538}"/>
              </a:ext>
            </a:extLst>
          </p:cNvPr>
          <p:cNvSpPr txBox="1"/>
          <p:nvPr/>
        </p:nvSpPr>
        <p:spPr>
          <a:xfrm>
            <a:off x="257870" y="2064946"/>
            <a:ext cx="588377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b="1">
                <a:solidFill>
                  <a:srgbClr val="00204E"/>
                </a:solidFill>
              </a:rPr>
              <a:t>Introduction</a:t>
            </a:r>
            <a:endParaRPr lang="en-US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4791B7-CDE5-4F29-AE6B-4699F27DAFA8}"/>
              </a:ext>
            </a:extLst>
          </p:cNvPr>
          <p:cNvSpPr txBox="1"/>
          <p:nvPr/>
        </p:nvSpPr>
        <p:spPr>
          <a:xfrm>
            <a:off x="257870" y="7801512"/>
            <a:ext cx="5793184" cy="64940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>
                <a:latin typeface="Cambria"/>
                <a:cs typeface="Calibri" panose="020F0502020204030204"/>
              </a:rPr>
              <a:t>Describe your methods in general terms—focus on what's necessary to understand your results</a:t>
            </a:r>
          </a:p>
          <a:p>
            <a:pPr marL="457200" indent="-457200">
              <a:buFont typeface="Arial"/>
              <a:buChar char="•"/>
            </a:pPr>
            <a:r>
              <a:rPr lang="en-US" sz="2600">
                <a:latin typeface="Cambria"/>
                <a:cs typeface="Calibri" panose="020F0502020204030204"/>
              </a:rPr>
              <a:t>Consider a diagram to display your methods visually</a:t>
            </a:r>
          </a:p>
          <a:p>
            <a:pPr marL="457200" indent="-457200">
              <a:buFont typeface="Arial"/>
              <a:buChar char="•"/>
            </a:pPr>
            <a:endParaRPr lang="en-US" sz="2600">
              <a:latin typeface="Cambria"/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r>
              <a:rPr lang="en-US" sz="2600">
                <a:latin typeface="Cambria"/>
                <a:cs typeface="Calibri" panose="020F0502020204030204"/>
              </a:rPr>
              <a:t>Stick to a simple colour scheme. To create an accessible poster, use dark fonts on a light background for most of the poster. Be aware of colour distinctions that may not be visible to viewers with colour blindness.</a:t>
            </a:r>
          </a:p>
          <a:p>
            <a:pPr marL="457200" indent="-457200">
              <a:buFont typeface="Arial"/>
              <a:buChar char="•"/>
            </a:pPr>
            <a:endParaRPr lang="en-US" sz="2600">
              <a:latin typeface="Cambria"/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endParaRPr lang="en-US" sz="2600">
              <a:latin typeface="Cambria"/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endParaRPr lang="en-US" sz="2600">
              <a:latin typeface="Cambria"/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endParaRPr lang="en-US" sz="2600">
              <a:latin typeface="Cambria"/>
              <a:cs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2A8536-309E-4D45-B1CB-792892F2ABEB}"/>
              </a:ext>
            </a:extLst>
          </p:cNvPr>
          <p:cNvSpPr txBox="1"/>
          <p:nvPr/>
        </p:nvSpPr>
        <p:spPr>
          <a:xfrm>
            <a:off x="257786" y="7258047"/>
            <a:ext cx="588377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b="1">
                <a:solidFill>
                  <a:srgbClr val="00204E"/>
                </a:solidFill>
              </a:rPr>
              <a:t>Methods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100EEC-A8B2-48CF-ADD1-E0ACB087DF39}"/>
              </a:ext>
            </a:extLst>
          </p:cNvPr>
          <p:cNvSpPr txBox="1"/>
          <p:nvPr/>
        </p:nvSpPr>
        <p:spPr>
          <a:xfrm>
            <a:off x="6448433" y="2668795"/>
            <a:ext cx="4017830" cy="72943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>
                <a:latin typeface="Cambria"/>
              </a:rPr>
              <a:t>Describe the main findings from your study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>
                <a:latin typeface="Cambria"/>
              </a:rPr>
              <a:t>Focus on which aspects of your project you want to share here. You can link out to additional results if necessary.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>
              <a:latin typeface="Cambri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>
                <a:latin typeface="Cambria"/>
              </a:rPr>
              <a:t>Remember to keep points concise</a:t>
            </a:r>
            <a:endParaRPr lang="en-US" sz="2600">
              <a:latin typeface="Cambria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>
                <a:latin typeface="Cambria"/>
                <a:cs typeface="Calibri"/>
              </a:rPr>
              <a:t>Use an active voice (e.g. "we found")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>
                <a:latin typeface="Cambria"/>
                <a:cs typeface="Calibri"/>
              </a:rPr>
              <a:t>Avoid jargon—most of your audience will come from outside your discipline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77B35E-DAF7-4CC1-9640-5C955F6D00B1}"/>
              </a:ext>
            </a:extLst>
          </p:cNvPr>
          <p:cNvSpPr txBox="1"/>
          <p:nvPr/>
        </p:nvSpPr>
        <p:spPr>
          <a:xfrm>
            <a:off x="6448349" y="2064946"/>
            <a:ext cx="588377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b="1">
                <a:solidFill>
                  <a:srgbClr val="00204E"/>
                </a:solidFill>
              </a:rPr>
              <a:t>Results</a:t>
            </a:r>
            <a:endParaRPr lang="en-US" b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9AF3E2-84D1-4F71-B187-E5A6F298902E}"/>
              </a:ext>
            </a:extLst>
          </p:cNvPr>
          <p:cNvSpPr txBox="1"/>
          <p:nvPr/>
        </p:nvSpPr>
        <p:spPr>
          <a:xfrm>
            <a:off x="16986305" y="2608411"/>
            <a:ext cx="5793184" cy="28931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>
                <a:latin typeface="Cambria"/>
                <a:cs typeface="Calibri"/>
              </a:rPr>
              <a:t>Avoid restating results</a:t>
            </a:r>
          </a:p>
          <a:p>
            <a:pPr marL="457200" indent="-457200">
              <a:buFont typeface="Arial"/>
              <a:buChar char="•"/>
            </a:pPr>
            <a:r>
              <a:rPr lang="en-US" sz="2600">
                <a:latin typeface="Cambria"/>
                <a:cs typeface="Calibri"/>
              </a:rPr>
              <a:t>Summarize main conclusions—think in terms of 'take-aways'</a:t>
            </a:r>
            <a:endParaRPr lang="en-US"/>
          </a:p>
          <a:p>
            <a:pPr marL="457200" indent="-457200">
              <a:buFont typeface="Arial"/>
              <a:buChar char="•"/>
            </a:pPr>
            <a:r>
              <a:rPr lang="en-US" sz="2600">
                <a:latin typeface="Cambria"/>
                <a:cs typeface="Calibri"/>
              </a:rPr>
              <a:t>Put your findings in context</a:t>
            </a:r>
          </a:p>
          <a:p>
            <a:pPr marL="457200" indent="-457200">
              <a:buFont typeface="Arial"/>
              <a:buChar char="•"/>
            </a:pPr>
            <a:r>
              <a:rPr lang="en-US" sz="2600">
                <a:latin typeface="Cambria"/>
                <a:cs typeface="Calibri"/>
              </a:rPr>
              <a:t>Point to possible future directions</a:t>
            </a:r>
          </a:p>
          <a:p>
            <a:pPr marL="457200" indent="-457200">
              <a:buFont typeface="Arial"/>
              <a:buChar char="•"/>
            </a:pPr>
            <a:endParaRPr lang="en-US" sz="2600">
              <a:latin typeface="Cambria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US" sz="2600">
              <a:latin typeface="Cambria"/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1B42F9-FE34-442E-8935-7F376525FA50}"/>
              </a:ext>
            </a:extLst>
          </p:cNvPr>
          <p:cNvSpPr txBox="1"/>
          <p:nvPr/>
        </p:nvSpPr>
        <p:spPr>
          <a:xfrm>
            <a:off x="16986221" y="2064946"/>
            <a:ext cx="588377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00204E"/>
                </a:solidFill>
              </a:rPr>
              <a:t>Discussion</a:t>
            </a: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F3B520-618B-4BD7-B1D8-A7802BEC9E0B}"/>
              </a:ext>
            </a:extLst>
          </p:cNvPr>
          <p:cNvSpPr txBox="1"/>
          <p:nvPr/>
        </p:nvSpPr>
        <p:spPr>
          <a:xfrm>
            <a:off x="16986221" y="6231505"/>
            <a:ext cx="5762986" cy="16927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>
                <a:latin typeface="Cambria"/>
              </a:rPr>
              <a:t>Include any references mentioned in the text</a:t>
            </a: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>
              <a:latin typeface="Cambria"/>
              <a:cs typeface="Calibri"/>
            </a:endParaRPr>
          </a:p>
          <a:p>
            <a:endParaRPr lang="en-US" sz="2600">
              <a:latin typeface="Cambria"/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7BB459-4E8C-48C1-9A8E-25347BAC9003}"/>
              </a:ext>
            </a:extLst>
          </p:cNvPr>
          <p:cNvSpPr txBox="1"/>
          <p:nvPr/>
        </p:nvSpPr>
        <p:spPr>
          <a:xfrm>
            <a:off x="16986137" y="5688040"/>
            <a:ext cx="588377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b="1">
                <a:solidFill>
                  <a:srgbClr val="00204E"/>
                </a:solidFill>
              </a:rPr>
              <a:t>References</a:t>
            </a:r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CB2D45-F531-46C0-9BD1-CE64B2521C73}"/>
              </a:ext>
            </a:extLst>
          </p:cNvPr>
          <p:cNvSpPr txBox="1"/>
          <p:nvPr/>
        </p:nvSpPr>
        <p:spPr>
          <a:xfrm>
            <a:off x="16983184" y="9703634"/>
            <a:ext cx="5762986" cy="28931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>
                <a:latin typeface="Cambria"/>
                <a:cs typeface="Calibri"/>
              </a:rPr>
              <a:t>Consider an Acknowledgments section for contributors to this project not on the authors list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>
                <a:latin typeface="Cambria"/>
                <a:cs typeface="Calibri"/>
              </a:rPr>
              <a:t>You may alternatively include a "Contacts" or "Follow-Up" section with links to more information (e.g. faculty profile page).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64143F-2F95-45E3-B3C4-4649C92F33E6}"/>
              </a:ext>
            </a:extLst>
          </p:cNvPr>
          <p:cNvSpPr txBox="1"/>
          <p:nvPr/>
        </p:nvSpPr>
        <p:spPr>
          <a:xfrm>
            <a:off x="16983100" y="9160170"/>
            <a:ext cx="588377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00204E"/>
                </a:solidFill>
              </a:rPr>
              <a:t>Additional Sections</a:t>
            </a: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E19CE7-9C73-425A-82E8-81FBCD4C1B9B}"/>
              </a:ext>
            </a:extLst>
          </p:cNvPr>
          <p:cNvSpPr/>
          <p:nvPr/>
        </p:nvSpPr>
        <p:spPr>
          <a:xfrm>
            <a:off x="10886301" y="2675665"/>
            <a:ext cx="5590364" cy="5154427"/>
          </a:xfrm>
          <a:prstGeom prst="rect">
            <a:avLst/>
          </a:prstGeom>
          <a:noFill/>
          <a:ln w="57150">
            <a:solidFill>
              <a:srgbClr val="002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2E79BF8-398B-4959-816B-62061C10C192}"/>
              </a:ext>
            </a:extLst>
          </p:cNvPr>
          <p:cNvSpPr/>
          <p:nvPr/>
        </p:nvSpPr>
        <p:spPr>
          <a:xfrm>
            <a:off x="13018262" y="3029317"/>
            <a:ext cx="1061606" cy="921394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964FB6C3-C168-4D87-9EE6-D1AEB4CB14AC}"/>
              </a:ext>
            </a:extLst>
          </p:cNvPr>
          <p:cNvSpPr/>
          <p:nvPr/>
        </p:nvSpPr>
        <p:spPr>
          <a:xfrm>
            <a:off x="14847598" y="5432955"/>
            <a:ext cx="1061606" cy="921394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85E5F77F-9EB4-4628-8C62-893732000147}"/>
              </a:ext>
            </a:extLst>
          </p:cNvPr>
          <p:cNvSpPr/>
          <p:nvPr/>
        </p:nvSpPr>
        <p:spPr>
          <a:xfrm>
            <a:off x="11733526" y="5973774"/>
            <a:ext cx="1061606" cy="921394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4D103BE4-50C1-4E2A-BD13-2FBB89A9B4FF}"/>
              </a:ext>
            </a:extLst>
          </p:cNvPr>
          <p:cNvSpPr/>
          <p:nvPr/>
        </p:nvSpPr>
        <p:spPr>
          <a:xfrm rot="3120000">
            <a:off x="14183177" y="4528803"/>
            <a:ext cx="981485" cy="48072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B8709817-B9CB-4D80-AABE-BD7B4E7182EE}"/>
              </a:ext>
            </a:extLst>
          </p:cNvPr>
          <p:cNvSpPr/>
          <p:nvPr/>
        </p:nvSpPr>
        <p:spPr>
          <a:xfrm rot="9960000">
            <a:off x="13150611" y="6191319"/>
            <a:ext cx="981485" cy="48072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84F16496-BDFC-46BA-83A9-E23E6F149AB6}"/>
              </a:ext>
            </a:extLst>
          </p:cNvPr>
          <p:cNvSpPr/>
          <p:nvPr/>
        </p:nvSpPr>
        <p:spPr>
          <a:xfrm rot="-4080000">
            <a:off x="12217512" y="4809227"/>
            <a:ext cx="981485" cy="48072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F13CD84-EF7A-44B2-AD6E-36A66E0EB79A}"/>
              </a:ext>
            </a:extLst>
          </p:cNvPr>
          <p:cNvSpPr txBox="1"/>
          <p:nvPr/>
        </p:nvSpPr>
        <p:spPr>
          <a:xfrm>
            <a:off x="11119387" y="4505538"/>
            <a:ext cx="5022311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Cambria"/>
              </a:rPr>
              <a:t>Use</a:t>
            </a:r>
            <a:r>
              <a:rPr lang="en-US" sz="2600">
                <a:latin typeface="Cambria"/>
                <a:ea typeface="+mn-lt"/>
                <a:cs typeface="+mn-lt"/>
              </a:rPr>
              <a:t> graphs, diagrams, photos, etc to illustrate your results, but keep them visually simple</a:t>
            </a:r>
            <a:endParaRPr lang="en-US">
              <a:latin typeface="Cambria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607AD78-28AE-4C36-A0B1-B0CCDC3E4E33}"/>
              </a:ext>
            </a:extLst>
          </p:cNvPr>
          <p:cNvSpPr txBox="1"/>
          <p:nvPr/>
        </p:nvSpPr>
        <p:spPr>
          <a:xfrm>
            <a:off x="6452499" y="10125737"/>
            <a:ext cx="10057405" cy="20928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>
                <a:latin typeface="Cambria"/>
                <a:cs typeface="Calibri"/>
              </a:rPr>
              <a:t>Feel free to resize and move sections as needed</a:t>
            </a:r>
          </a:p>
          <a:p>
            <a:pPr marL="457200" indent="-457200">
              <a:buFont typeface="Arial"/>
              <a:buChar char="•"/>
            </a:pPr>
            <a:r>
              <a:rPr lang="en-US" sz="2600">
                <a:latin typeface="Cambria"/>
                <a:cs typeface="Calibri"/>
              </a:rPr>
              <a:t>We recommend sticking to a simple, column-based format</a:t>
            </a:r>
          </a:p>
          <a:p>
            <a:pPr marL="457200" indent="-457200">
              <a:buFont typeface="Arial"/>
              <a:buChar char="•"/>
            </a:pPr>
            <a:r>
              <a:rPr lang="en-US" sz="2600">
                <a:latin typeface="Cambria"/>
                <a:cs typeface="Calibri"/>
              </a:rPr>
              <a:t>Use white space to separate sections. If you do add a lot of content, consider using boxes to keep sections distinct.</a:t>
            </a:r>
          </a:p>
          <a:p>
            <a:endParaRPr lang="en-US" sz="2600">
              <a:latin typeface="Cambria"/>
              <a:cs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46E463F-65FC-40AF-B85B-9C26A0EE41CD}"/>
              </a:ext>
            </a:extLst>
          </p:cNvPr>
          <p:cNvSpPr txBox="1"/>
          <p:nvPr/>
        </p:nvSpPr>
        <p:spPr>
          <a:xfrm>
            <a:off x="10886254" y="7861899"/>
            <a:ext cx="5588120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b="1">
                <a:latin typeface="Cambria"/>
                <a:cs typeface="Calibri"/>
              </a:rPr>
              <a:t>Figure 1. </a:t>
            </a:r>
            <a:r>
              <a:rPr lang="en-US" sz="2600">
                <a:latin typeface="Cambria"/>
                <a:cs typeface="Calibri"/>
              </a:rPr>
              <a:t>Describe the point of the figure, and any relevant method/statistical details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0B6850A-A148-4FD1-B221-1BBF7DCFB8F3}"/>
              </a:ext>
            </a:extLst>
          </p:cNvPr>
          <p:cNvSpPr/>
          <p:nvPr/>
        </p:nvSpPr>
        <p:spPr>
          <a:xfrm>
            <a:off x="14462" y="13963469"/>
            <a:ext cx="23040811" cy="452887"/>
          </a:xfrm>
          <a:prstGeom prst="rect">
            <a:avLst/>
          </a:prstGeom>
          <a:solidFill>
            <a:srgbClr val="0020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FBEF2-CBEE-884A-AEE4-88A92CC69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F6FBA-3559-5E4E-A393-1BC636BF1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021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357</Words>
  <Application>Microsoft Macintosh PowerPoint</Application>
  <PresentationFormat>Custom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Kathleen Olmstead</cp:lastModifiedBy>
  <cp:revision>1</cp:revision>
  <dcterms:created xsi:type="dcterms:W3CDTF">2021-02-16T17:04:14Z</dcterms:created>
  <dcterms:modified xsi:type="dcterms:W3CDTF">2021-04-13T19:31:29Z</dcterms:modified>
</cp:coreProperties>
</file>